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54" r:id="rId1"/>
  </p:sldMasterIdLst>
  <p:notesMasterIdLst>
    <p:notesMasterId r:id="rId22"/>
  </p:notesMasterIdLst>
  <p:handoutMasterIdLst>
    <p:handoutMasterId r:id="rId23"/>
  </p:handoutMasterIdLst>
  <p:sldIdLst>
    <p:sldId id="256" r:id="rId2"/>
    <p:sldId id="672" r:id="rId3"/>
    <p:sldId id="678" r:id="rId4"/>
    <p:sldId id="682" r:id="rId5"/>
    <p:sldId id="683" r:id="rId6"/>
    <p:sldId id="671" r:id="rId7"/>
    <p:sldId id="670" r:id="rId8"/>
    <p:sldId id="674" r:id="rId9"/>
    <p:sldId id="635" r:id="rId10"/>
    <p:sldId id="668" r:id="rId11"/>
    <p:sldId id="675" r:id="rId12"/>
    <p:sldId id="651" r:id="rId13"/>
    <p:sldId id="652" r:id="rId14"/>
    <p:sldId id="648" r:id="rId15"/>
    <p:sldId id="646" r:id="rId16"/>
    <p:sldId id="647" r:id="rId17"/>
    <p:sldId id="664" r:id="rId18"/>
    <p:sldId id="610" r:id="rId19"/>
    <p:sldId id="684" r:id="rId20"/>
    <p:sldId id="614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33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86019" autoAdjust="0"/>
  </p:normalViewPr>
  <p:slideViewPr>
    <p:cSldViewPr>
      <p:cViewPr>
        <p:scale>
          <a:sx n="81" d="100"/>
          <a:sy n="81" d="100"/>
        </p:scale>
        <p:origin x="14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67" y="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Opper &amp; Varco, LLP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6D442409-88BD-4DF6-AB8B-2846482B8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0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5253580-ADFD-4138-A550-99B17668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78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AD9B3E20-BFE3-434D-804F-402B8214B137}" type="slidenum">
              <a:rPr kumimoji="0" lang="en-US" altLang="en-US" smtClean="0">
                <a:latin typeface="Tahoma" pitchFamily="34" charset="0"/>
              </a:rPr>
              <a:pPr>
                <a:spcBef>
                  <a:spcPct val="20000"/>
                </a:spcBef>
              </a:pPr>
              <a:t>1</a:t>
            </a:fld>
            <a:endParaRPr kumimoji="0" lang="en-US" altLang="en-US">
              <a:latin typeface="Tahoma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53580-ADFD-4138-A550-99B17668D5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8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3755D29A-F046-4C38-AD16-1CB9C561029C}" type="slidenum">
              <a:rPr kumimoji="0" lang="en-US" altLang="en-US" smtClean="0">
                <a:latin typeface="Tahoma" pitchFamily="34" charset="0"/>
              </a:rPr>
              <a:pPr>
                <a:spcBef>
                  <a:spcPct val="20000"/>
                </a:spcBef>
              </a:pPr>
              <a:t>18</a:t>
            </a:fld>
            <a:endParaRPr kumimoji="0" lang="en-US" altLang="en-US">
              <a:latin typeface="Tahoma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en-US" sz="1200" dirty="0"/>
              <a:t>Old rule limited grants to sites defined as “brownfields” per HSC 25395.20: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200" dirty="0"/>
              <a:t>Site had previously supported economic activity; and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200" dirty="0"/>
              <a:t>Site had no economic activity for a period of 12 months.</a:t>
            </a:r>
          </a:p>
          <a:p>
            <a:pPr>
              <a:defRPr/>
            </a:pPr>
            <a:r>
              <a:rPr lang="en-US" altLang="en-US" sz="1200" dirty="0"/>
              <a:t>Eligible sites no longer need to meet the definition of “brownfield” – thus no vacancy requirement required.  </a:t>
            </a:r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1200" dirty="0"/>
              <a:t>Only requirements for eligibility are: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200" dirty="0"/>
              <a:t>Petroleum is principal source of contamination;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200" dirty="0"/>
              <a:t>Source of contamination is an UST;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200" dirty="0"/>
              <a:t>Financially responsible party has not been identified.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1870FC66-E68C-4464-8F2B-8D13EAA2C978}" type="slidenum">
              <a:rPr kumimoji="0" lang="en-US" altLang="en-US" smtClean="0">
                <a:latin typeface="Tahoma" pitchFamily="34" charset="0"/>
              </a:rPr>
              <a:pPr>
                <a:spcBef>
                  <a:spcPct val="20000"/>
                </a:spcBef>
              </a:pPr>
              <a:t>20</a:t>
            </a:fld>
            <a:endParaRPr kumimoji="0" lang="en-US" altLang="en-US">
              <a:latin typeface="Tahoma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16,000 + cases over fund lifetime</a:t>
            </a:r>
          </a:p>
          <a:p>
            <a:r>
              <a:rPr lang="en-US" dirty="0"/>
              <a:t>10,000 cases closed</a:t>
            </a:r>
          </a:p>
          <a:p>
            <a:r>
              <a:rPr lang="en-US" dirty="0"/>
              <a:t>6,200 cases still unreimbursed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53580-ADFD-4138-A550-99B17668D5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9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72D4E5CD-FCEE-471A-8785-7846FA41CEF0}" type="slidenum">
              <a:rPr kumimoji="0" lang="en-US" altLang="en-US" smtClean="0">
                <a:latin typeface="Tahoma" pitchFamily="34" charset="0"/>
              </a:rPr>
              <a:pPr>
                <a:spcBef>
                  <a:spcPct val="20000"/>
                </a:spcBef>
              </a:pPr>
              <a:t>9</a:t>
            </a:fld>
            <a:endParaRPr kumimoji="0" lang="en-US" alt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53580-ADFD-4138-A550-99B17668D5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53580-ADFD-4138-A550-99B17668D5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53580-ADFD-4138-A550-99B17668D5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53580-ADFD-4138-A550-99B17668D5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Loan Eligibility: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small business employing fewer than 500 employees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Tanks in compliance with </a:t>
            </a:r>
            <a:r>
              <a:rPr lang="en-US" dirty="0" err="1"/>
              <a:t>regs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Demonstrated</a:t>
            </a:r>
            <a:r>
              <a:rPr lang="en-US" baseline="0" dirty="0"/>
              <a:t> financial ability to repay the loan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Grant Eligibility: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Small business employing fewer than 20 employees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Facility is legally retailing gasoline after 1/1/99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All tanks are in compliance with </a:t>
            </a:r>
            <a:r>
              <a:rPr lang="en-US" baseline="0" dirty="0" err="1"/>
              <a:t>regs</a:t>
            </a: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Facility has sold, at retail, less than 900,000 gallons annually for each of the prior 2 years.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Current permits to operate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Not eligible for a RUST loan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53580-ADFD-4138-A550-99B17668D5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53580-ADFD-4138-A550-99B17668D5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Opper &amp; Varco LLP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Opper &amp; Varco LLP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Opper &amp; Varco LLP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56" y="5977721"/>
            <a:ext cx="1066800" cy="6242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erboards.ca.gov/water_issues/programs/ustcf/docs/funding_matrix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343775" cy="1046163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/>
              <a:t>Legislative Update 2022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876800" y="3497330"/>
            <a:ext cx="4572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942C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Suzanne R. Varco</a:t>
            </a:r>
          </a:p>
          <a:p>
            <a:pPr algn="ctr">
              <a:defRPr/>
            </a:pPr>
            <a:r>
              <a:rPr lang="en-US" i="1" dirty="0">
                <a:solidFill>
                  <a:srgbClr val="942C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(619) 231-5858</a:t>
            </a:r>
          </a:p>
          <a:p>
            <a:pPr algn="ctr">
              <a:defRPr/>
            </a:pPr>
            <a:r>
              <a:rPr lang="en-US" i="1" dirty="0">
                <a:solidFill>
                  <a:srgbClr val="942C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www.envirolawyer.com</a:t>
            </a:r>
          </a:p>
          <a:p>
            <a:pPr algn="ctr">
              <a:defRPr/>
            </a:pPr>
            <a:r>
              <a:rPr lang="en-US" i="1" dirty="0">
                <a:solidFill>
                  <a:srgbClr val="942C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svarco@envirolawyer.com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3429000" cy="20065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72F57C-6D61-4844-8900-12CA333B4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as of 2018 (no new </a:t>
            </a:r>
            <a:r>
              <a:rPr lang="en-US" dirty="0" err="1"/>
              <a:t>USTCF</a:t>
            </a:r>
            <a:r>
              <a:rPr lang="en-US" dirty="0"/>
              <a:t> Reports)</a:t>
            </a:r>
          </a:p>
          <a:p>
            <a:r>
              <a:rPr lang="en-US" dirty="0"/>
              <a:t>Approximately 39,000 cases closed to date (93% of all cases)</a:t>
            </a:r>
          </a:p>
          <a:p>
            <a:pPr lvl="1"/>
            <a:r>
              <a:rPr lang="en-US" dirty="0"/>
              <a:t>5,500 cases closed since the LTCP was adopted</a:t>
            </a:r>
          </a:p>
          <a:p>
            <a:r>
              <a:rPr lang="en-US" dirty="0"/>
              <a:t> Approximately 2,760 remaining open cases</a:t>
            </a:r>
          </a:p>
          <a:p>
            <a:pPr lvl="1"/>
            <a:r>
              <a:rPr lang="en-US" dirty="0"/>
              <a:t>~1,940 Regional Board cases</a:t>
            </a:r>
          </a:p>
          <a:p>
            <a:pPr lvl="1"/>
            <a:r>
              <a:rPr lang="en-US" dirty="0"/>
              <a:t>~ 820 Local Oversight Program cases</a:t>
            </a:r>
          </a:p>
          <a:p>
            <a:r>
              <a:rPr lang="en-US" dirty="0"/>
              <a:t>• Funding</a:t>
            </a:r>
          </a:p>
          <a:p>
            <a:pPr lvl="1"/>
            <a:r>
              <a:rPr lang="en-US" dirty="0"/>
              <a:t>~ 1,560 Active Cleanup Fund claims</a:t>
            </a:r>
          </a:p>
          <a:p>
            <a:r>
              <a:rPr lang="en-US" dirty="0"/>
              <a:t>• Number of new cases is decreasing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C7EEF5-9EEF-4811-8B44-08B149FC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u="sng" dirty="0"/>
              <a:t>UST Cleanup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5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75B8E-1FA3-445D-A586-8DCEE4F7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Cleanup Fund is scheduled to sunset after December 31, 2025</a:t>
            </a:r>
          </a:p>
          <a:p>
            <a:r>
              <a:rPr lang="en-US" dirty="0"/>
              <a:t>After that date, funding for the UST Program (Regulatory and Cleanup) is uncertain</a:t>
            </a:r>
          </a:p>
          <a:p>
            <a:r>
              <a:rPr lang="en-US" dirty="0"/>
              <a:t>AB 753: Bill to extend </a:t>
            </a:r>
            <a:r>
              <a:rPr lang="en-US" dirty="0" err="1"/>
              <a:t>USTCF</a:t>
            </a:r>
            <a:r>
              <a:rPr lang="en-US" dirty="0"/>
              <a:t> to 2036 </a:t>
            </a:r>
          </a:p>
          <a:p>
            <a:pPr lvl="1"/>
            <a:r>
              <a:rPr lang="en-US" dirty="0"/>
              <a:t>Future funding may include ASTs and may include non-petroleum releases (study required)</a:t>
            </a:r>
          </a:p>
          <a:p>
            <a:pPr lvl="1"/>
            <a:r>
              <a:rPr lang="en-US" dirty="0"/>
              <a:t>Bill stuck in committee.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F8989F-90D6-4C63-8CA5-0C034B7E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Future Status of USTCF</a:t>
            </a:r>
          </a:p>
        </p:txBody>
      </p:sp>
    </p:spTree>
    <p:extLst>
      <p:ext uri="{BB962C8B-B14F-4D97-AF65-F5344CB8AC3E}">
        <p14:creationId xmlns:p14="http://schemas.microsoft.com/office/powerpoint/2010/main" val="351453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Funding: $100 million transferred from </a:t>
            </a:r>
            <a:r>
              <a:rPr lang="en-US" sz="2800" dirty="0" err="1"/>
              <a:t>USTCF</a:t>
            </a:r>
            <a:r>
              <a:rPr lang="en-US" sz="2800" dirty="0"/>
              <a:t> to the Expedited Claim Account in 2016.</a:t>
            </a:r>
          </a:p>
          <a:p>
            <a:pPr lvl="1"/>
            <a:r>
              <a:rPr lang="en-US" sz="2600" dirty="0"/>
              <a:t>$65M spent to date; $35M available</a:t>
            </a:r>
          </a:p>
          <a:p>
            <a:r>
              <a:rPr lang="en-US" sz="2800" dirty="0"/>
              <a:t>Purpose: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Investigate potential methods for reducing the overall cost for site cleanup and the time to reach closure.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Increase collaboration among Fund staff, regulatory staff, claimants and their consultants.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Expedited Claim Account Program </a:t>
            </a:r>
            <a:r>
              <a:rPr lang="en-US" dirty="0"/>
              <a:t>(ECAP)</a:t>
            </a:r>
          </a:p>
        </p:txBody>
      </p:sp>
    </p:spTree>
    <p:extLst>
      <p:ext uri="{BB962C8B-B14F-4D97-AF65-F5344CB8AC3E}">
        <p14:creationId xmlns:p14="http://schemas.microsoft.com/office/powerpoint/2010/main" val="252300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Selection Criteria:</a:t>
            </a:r>
          </a:p>
          <a:p>
            <a:pPr lvl="1"/>
            <a:r>
              <a:rPr lang="en-US" sz="2400" dirty="0"/>
              <a:t>Claims taken from all priority ranks.</a:t>
            </a:r>
          </a:p>
          <a:p>
            <a:pPr lvl="1"/>
            <a:r>
              <a:rPr lang="en-US" sz="2400" dirty="0"/>
              <a:t>Cases must pose a significant threat to human health, safety or environment.</a:t>
            </a:r>
          </a:p>
          <a:p>
            <a:pPr lvl="1"/>
            <a:r>
              <a:rPr lang="en-US" sz="2400" dirty="0"/>
              <a:t>Cases showing little cleanup progress (e.g. c</a:t>
            </a:r>
            <a:r>
              <a:rPr lang="en-US" sz="2300" dirty="0"/>
              <a:t>ases showing the same status code in </a:t>
            </a:r>
            <a:r>
              <a:rPr lang="en-US" sz="2300" dirty="0" err="1"/>
              <a:t>GeoTracker</a:t>
            </a:r>
            <a:r>
              <a:rPr lang="en-US" sz="2300" dirty="0"/>
              <a:t> for 5+ years, or cases </a:t>
            </a:r>
            <a:r>
              <a:rPr lang="en-US" sz="2400" dirty="0"/>
              <a:t>without substantive regulator action for more than 1 year).</a:t>
            </a:r>
          </a:p>
          <a:p>
            <a:pPr lvl="1"/>
            <a:r>
              <a:rPr lang="en-US" sz="2400" dirty="0"/>
              <a:t>Claims expending more $ than average, likely to exceed cap.</a:t>
            </a:r>
          </a:p>
          <a:p>
            <a:pPr lvl="1"/>
            <a:r>
              <a:rPr lang="en-US" sz="2400" dirty="0"/>
              <a:t>Cases where corrective action progress is limited by inadequate site budget.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Expedited Claim Account Program</a:t>
            </a:r>
          </a:p>
        </p:txBody>
      </p:sp>
    </p:spTree>
    <p:extLst>
      <p:ext uri="{BB962C8B-B14F-4D97-AF65-F5344CB8AC3E}">
        <p14:creationId xmlns:p14="http://schemas.microsoft.com/office/powerpoint/2010/main" val="239555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4622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158 active cases currently in ECAP:</a:t>
            </a:r>
          </a:p>
          <a:p>
            <a:pPr lvl="1"/>
            <a:r>
              <a:rPr lang="en-US" dirty="0"/>
              <a:t>All priority categories (B-D)</a:t>
            </a:r>
          </a:p>
          <a:p>
            <a:pPr lvl="1"/>
            <a:r>
              <a:rPr lang="en-US" dirty="0"/>
              <a:t>65 cases in process of closure</a:t>
            </a:r>
          </a:p>
          <a:p>
            <a:pPr lvl="1"/>
            <a:r>
              <a:rPr lang="en-US" dirty="0"/>
              <a:t>FY 20/21: 27 cases closed</a:t>
            </a:r>
          </a:p>
          <a:p>
            <a:pPr lvl="1"/>
            <a:r>
              <a:rPr lang="en-US" dirty="0"/>
              <a:t>Expedited Reimbursement Request process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Is it Working?</a:t>
            </a:r>
          </a:p>
          <a:p>
            <a:pPr lvl="1"/>
            <a:r>
              <a:rPr lang="en-US" dirty="0"/>
              <a:t>December 2017 </a:t>
            </a:r>
            <a:r>
              <a:rPr lang="en-US" dirty="0" err="1"/>
              <a:t>ECAP</a:t>
            </a:r>
            <a:r>
              <a:rPr lang="en-US" dirty="0"/>
              <a:t> Project Report:</a:t>
            </a:r>
          </a:p>
          <a:p>
            <a:pPr lvl="2"/>
            <a:r>
              <a:rPr lang="en-US" dirty="0"/>
              <a:t>Cost savings of $95,763 per claim</a:t>
            </a:r>
          </a:p>
          <a:p>
            <a:pPr lvl="2"/>
            <a:r>
              <a:rPr lang="en-US" dirty="0"/>
              <a:t>Time savings of 11.7 months per claim to closure</a:t>
            </a:r>
          </a:p>
          <a:p>
            <a:pPr lvl="2"/>
            <a:r>
              <a:rPr lang="en-US" dirty="0"/>
              <a:t>Shorter RR review time (84 days vs. 149 days)</a:t>
            </a:r>
          </a:p>
          <a:p>
            <a:pPr lvl="2"/>
            <a:r>
              <a:rPr lang="en-US" dirty="0"/>
              <a:t>Fewer ineligible costs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Expedited Claim Account Program</a:t>
            </a:r>
          </a:p>
        </p:txBody>
      </p:sp>
    </p:spTree>
    <p:extLst>
      <p:ext uri="{BB962C8B-B14F-4D97-AF65-F5344CB8AC3E}">
        <p14:creationId xmlns:p14="http://schemas.microsoft.com/office/powerpoint/2010/main" val="224194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RUST (Replacing, Removing or Upgrading USTs) grants and loans are available </a:t>
            </a:r>
          </a:p>
          <a:p>
            <a:pPr lvl="1"/>
            <a:r>
              <a:rPr lang="en-US" dirty="0"/>
              <a:t>Available for permanent removal of USTs.</a:t>
            </a:r>
          </a:p>
          <a:p>
            <a:pPr lvl="1"/>
            <a:r>
              <a:rPr lang="en-US" dirty="0"/>
              <a:t>Available to small business owners and operators.</a:t>
            </a:r>
          </a:p>
          <a:p>
            <a:pPr lvl="1"/>
            <a:r>
              <a:rPr lang="en-US" dirty="0"/>
              <a:t>Can provide financing up to 100% of the removal/replacement costs (including corrective action).</a:t>
            </a:r>
          </a:p>
          <a:p>
            <a:pPr lvl="1"/>
            <a:r>
              <a:rPr lang="en-US" dirty="0"/>
              <a:t>Loans:  Low interest loans ($10k-$750k); 10-20 year terms; 2% loan fee</a:t>
            </a:r>
          </a:p>
          <a:p>
            <a:pPr lvl="1"/>
            <a:r>
              <a:rPr lang="en-US" dirty="0"/>
              <a:t>Grants:  $3k-$70k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RUST</a:t>
            </a:r>
          </a:p>
        </p:txBody>
      </p:sp>
    </p:spTree>
    <p:extLst>
      <p:ext uri="{BB962C8B-B14F-4D97-AF65-F5344CB8AC3E}">
        <p14:creationId xmlns:p14="http://schemas.microsoft.com/office/powerpoint/2010/main" val="65521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$34M appropriated annually.</a:t>
            </a:r>
          </a:p>
          <a:p>
            <a:r>
              <a:rPr lang="en-US" dirty="0"/>
              <a:t>Applications accepted continuously.</a:t>
            </a:r>
          </a:p>
          <a:p>
            <a:r>
              <a:rPr lang="en-US" dirty="0" err="1"/>
              <a:t>SWRCB</a:t>
            </a:r>
            <a:r>
              <a:rPr lang="en-US" dirty="0"/>
              <a:t>, </a:t>
            </a:r>
            <a:r>
              <a:rPr lang="en-US" dirty="0" err="1"/>
              <a:t>RWQCB</a:t>
            </a:r>
            <a:r>
              <a:rPr lang="en-US" dirty="0"/>
              <a:t>, </a:t>
            </a:r>
            <a:r>
              <a:rPr lang="en-US" dirty="0" err="1"/>
              <a:t>DTSC</a:t>
            </a:r>
            <a:r>
              <a:rPr lang="en-US" dirty="0"/>
              <a:t>, or local agency can use funds to investigate or remediate surface or groundwater contamination.</a:t>
            </a:r>
          </a:p>
          <a:p>
            <a:r>
              <a:rPr lang="en-US" dirty="0" err="1"/>
              <a:t>SWRCB</a:t>
            </a:r>
            <a:r>
              <a:rPr lang="en-US" dirty="0"/>
              <a:t>, </a:t>
            </a:r>
            <a:r>
              <a:rPr lang="en-US" dirty="0" err="1"/>
              <a:t>RWQCB</a:t>
            </a:r>
            <a:r>
              <a:rPr lang="en-US" dirty="0"/>
              <a:t>, </a:t>
            </a:r>
            <a:r>
              <a:rPr lang="en-US" dirty="0" err="1"/>
              <a:t>DTSC</a:t>
            </a:r>
            <a:r>
              <a:rPr lang="en-US" dirty="0"/>
              <a:t> can issue grants to private parties:</a:t>
            </a:r>
          </a:p>
          <a:p>
            <a:pPr lvl="1"/>
            <a:r>
              <a:rPr lang="en-US" dirty="0"/>
              <a:t>Grant program for remediation of existing surface or ground water contamination (also available for sites with vapor intrusion).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Site Cleanup Subaccount Program </a:t>
            </a:r>
            <a:r>
              <a:rPr lang="en-US" dirty="0"/>
              <a:t>(SCAP)</a:t>
            </a:r>
          </a:p>
        </p:txBody>
      </p:sp>
    </p:spTree>
    <p:extLst>
      <p:ext uri="{BB962C8B-B14F-4D97-AF65-F5344CB8AC3E}">
        <p14:creationId xmlns:p14="http://schemas.microsoft.com/office/powerpoint/2010/main" val="3956748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Grant Eligible Projects:</a:t>
            </a:r>
          </a:p>
          <a:p>
            <a:pPr lvl="1"/>
            <a:r>
              <a:rPr lang="en-US" dirty="0"/>
              <a:t>Remediate the harm or threat of harm to human health, safety, and the environment</a:t>
            </a:r>
          </a:p>
          <a:p>
            <a:pPr lvl="1"/>
            <a:r>
              <a:rPr lang="en-US" dirty="0"/>
              <a:t>A regulatory agency has issued a directive</a:t>
            </a:r>
          </a:p>
          <a:p>
            <a:pPr lvl="1"/>
            <a:r>
              <a:rPr lang="en-US" dirty="0"/>
              <a:t>The responsible party lacks financial resources</a:t>
            </a:r>
          </a:p>
          <a:p>
            <a:pPr lvl="1"/>
            <a:r>
              <a:rPr lang="en-US" dirty="0"/>
              <a:t>Projects may include site characterization, source identification, or implementation of cleanup</a:t>
            </a:r>
          </a:p>
          <a:p>
            <a:r>
              <a:rPr lang="en-US" dirty="0"/>
              <a:t>Projects currently being funded </a:t>
            </a:r>
          </a:p>
          <a:p>
            <a:pPr lvl="1"/>
            <a:r>
              <a:rPr lang="en-US" dirty="0"/>
              <a:t>95 active projects receiving funding. </a:t>
            </a:r>
          </a:p>
          <a:p>
            <a:pPr lvl="1"/>
            <a:r>
              <a:rPr lang="en-US" dirty="0"/>
              <a:t>$110M encumbered for these projects.</a:t>
            </a:r>
          </a:p>
          <a:p>
            <a:pPr lvl="1"/>
            <a:r>
              <a:rPr lang="en-US" dirty="0"/>
              <a:t>Contaminants include chlorinated solvents, hydrocarbons, metals.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Site Cleanup Subaccount Program </a:t>
            </a:r>
            <a:r>
              <a:rPr lang="en-US" dirty="0"/>
              <a:t>(SCAP)</a:t>
            </a:r>
          </a:p>
        </p:txBody>
      </p:sp>
    </p:spTree>
    <p:extLst>
      <p:ext uri="{BB962C8B-B14F-4D97-AF65-F5344CB8AC3E}">
        <p14:creationId xmlns:p14="http://schemas.microsoft.com/office/powerpoint/2010/main" val="288956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1600200"/>
            <a:ext cx="7408862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/>
              <a:t>Eligibility Requirements:</a:t>
            </a:r>
          </a:p>
          <a:p>
            <a:pPr eaLnBrk="1" hangingPunct="1">
              <a:defRPr/>
            </a:pPr>
            <a:r>
              <a:rPr lang="en-US" altLang="en-US" sz="2200" dirty="0"/>
              <a:t>Grant Program - $1M per site</a:t>
            </a:r>
          </a:p>
          <a:p>
            <a:pPr eaLnBrk="1" hangingPunct="1">
              <a:defRPr/>
            </a:pPr>
            <a:r>
              <a:rPr lang="en-US" altLang="en-US" sz="2200" dirty="0"/>
              <a:t>Petroleum must be primary source of contamination – from a UST.</a:t>
            </a:r>
          </a:p>
          <a:p>
            <a:pPr eaLnBrk="1" hangingPunct="1">
              <a:defRPr/>
            </a:pPr>
            <a:r>
              <a:rPr lang="en-US" altLang="en-US" sz="2200" dirty="0"/>
              <a:t>Financially responsible party has not been identified (or site has been issued an NFA following tank closure).</a:t>
            </a:r>
          </a:p>
          <a:p>
            <a:pPr eaLnBrk="1" hangingPunct="1">
              <a:defRPr/>
            </a:pPr>
            <a:r>
              <a:rPr lang="en-US" altLang="en-US" sz="2200" dirty="0"/>
              <a:t>Site must be in an urban area.</a:t>
            </a:r>
          </a:p>
          <a:p>
            <a:pPr eaLnBrk="1" hangingPunct="1">
              <a:defRPr/>
            </a:pPr>
            <a:endParaRPr lang="en-US" altLang="en-US" b="1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u="sng" dirty="0"/>
              <a:t>Orphan Site Cleanup Fund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7734F3-B971-482C-AFA9-A971B2596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$30 Million account to fund claims by school districts.</a:t>
            </a:r>
          </a:p>
          <a:p>
            <a:r>
              <a:rPr lang="en-US" dirty="0"/>
              <a:t>School districts get priority review.</a:t>
            </a:r>
          </a:p>
          <a:p>
            <a:r>
              <a:rPr lang="en-US" dirty="0"/>
              <a:t>“No funding delays” for school districts.</a:t>
            </a:r>
          </a:p>
          <a:p>
            <a:r>
              <a:rPr lang="en-US" dirty="0"/>
              <a:t>Originally intended for Priority D school districts, now includes all Priorities.</a:t>
            </a:r>
          </a:p>
          <a:p>
            <a:r>
              <a:rPr lang="en-US" dirty="0"/>
              <a:t>Funding continues until money is gone or </a:t>
            </a:r>
            <a:r>
              <a:rPr lang="en-US" dirty="0" err="1"/>
              <a:t>USTCF</a:t>
            </a:r>
            <a:r>
              <a:rPr lang="en-US" dirty="0"/>
              <a:t> sunsets (12/31/2025)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0E59A0-CE14-4161-B483-FF47FF4E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u="sng" dirty="0"/>
              <a:t>School District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F36E1C-D02B-4C33-9890-93897BE4F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UST Cleanup Fund (</a:t>
            </a:r>
            <a:r>
              <a:rPr lang="en-US" dirty="0" err="1"/>
              <a:t>USTCF</a:t>
            </a:r>
            <a:r>
              <a:rPr lang="en-US" dirty="0"/>
              <a:t>)</a:t>
            </a:r>
          </a:p>
          <a:p>
            <a:r>
              <a:rPr lang="en-US" dirty="0"/>
              <a:t>Expedited Claim Account Program (</a:t>
            </a:r>
            <a:r>
              <a:rPr lang="en-US" dirty="0" err="1"/>
              <a:t>ECAP</a:t>
            </a:r>
            <a:r>
              <a:rPr lang="en-US" dirty="0"/>
              <a:t>)</a:t>
            </a:r>
          </a:p>
          <a:p>
            <a:r>
              <a:rPr lang="en-US" dirty="0"/>
              <a:t>Orphan Site Cleanup Fund (OSCF)</a:t>
            </a:r>
          </a:p>
          <a:p>
            <a:r>
              <a:rPr lang="en-US" dirty="0"/>
              <a:t>Emergency, Abandoned and Recalcitrant (EAR)</a:t>
            </a:r>
          </a:p>
          <a:p>
            <a:r>
              <a:rPr lang="en-US" dirty="0"/>
              <a:t>Site Cleanup Subaccount Program (SCAP)</a:t>
            </a:r>
          </a:p>
          <a:p>
            <a:r>
              <a:rPr lang="en-US" dirty="0"/>
              <a:t>Prop 1 (Groundwater Sustainability Program)</a:t>
            </a:r>
          </a:p>
          <a:p>
            <a:r>
              <a:rPr lang="en-US" dirty="0"/>
              <a:t>Removing, Replacing or Upgrading UST (RUST)</a:t>
            </a:r>
          </a:p>
          <a:p>
            <a:r>
              <a:rPr lang="en-US" dirty="0"/>
              <a:t>School District Account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https://www.waterboards.ca.gov/water_issues/programs/ustcf/docs/funding_matrix.pdf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B6D54C-C9FE-46A1-BAE1-A5B5A141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UST Funding Programs</a:t>
            </a:r>
          </a:p>
        </p:txBody>
      </p:sp>
    </p:spTree>
    <p:extLst>
      <p:ext uri="{BB962C8B-B14F-4D97-AF65-F5344CB8AC3E}">
        <p14:creationId xmlns:p14="http://schemas.microsoft.com/office/powerpoint/2010/main" val="1569031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430987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Suzanne Varco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Varco &amp; Rosenbaum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Environmental Law Group LLP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(619) 231-5858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svarco@envirolawyer.com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www.envirolawyer.com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7F77E9-38D7-4204-B947-58DC8C91819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84352"/>
              </p:ext>
            </p:extLst>
          </p:nvPr>
        </p:nvGraphicFramePr>
        <p:xfrm>
          <a:off x="304800" y="1078661"/>
          <a:ext cx="8543751" cy="55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3" imgW="9326758" imgH="6035040" progId="Acrobat.Document.2015">
                  <p:embed/>
                </p:oleObj>
              </mc:Choice>
              <mc:Fallback>
                <p:oleObj name="Acrobat Document" r:id="rId3" imgW="9326758" imgH="603504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078661"/>
                        <a:ext cx="8543751" cy="55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D32D241-46E2-426A-BDE9-6EB59380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Funding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3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87E67-D4E6-4EE9-BBC5-80FA83A04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19AC71-A5CE-4F34-B3C3-51ABDA5B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u="sng" dirty="0"/>
              <a:t>UST Cleanup Fund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14A81FC-3C82-46EA-B7F2-6E39DEAD0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31898"/>
              </p:ext>
            </p:extLst>
          </p:nvPr>
        </p:nvGraphicFramePr>
        <p:xfrm>
          <a:off x="457200" y="1143000"/>
          <a:ext cx="7162800" cy="55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3" imgW="6034918" imgH="4663440" progId="Acrobat.Document.2015">
                  <p:embed/>
                </p:oleObj>
              </mc:Choice>
              <mc:Fallback>
                <p:oleObj name="Acrobat Document" r:id="rId3" imgW="6034918" imgH="466344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43000"/>
                        <a:ext cx="7162800" cy="55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45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5A67A1-AE4C-4099-8609-E98FFBFD9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334579"/>
              </p:ext>
            </p:extLst>
          </p:nvPr>
        </p:nvGraphicFramePr>
        <p:xfrm>
          <a:off x="457200" y="1096963"/>
          <a:ext cx="709982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Acrobat Document" r:id="rId4" imgW="6034918" imgH="4663440" progId="Acrobat.Document.2015">
                  <p:embed/>
                </p:oleObj>
              </mc:Choice>
              <mc:Fallback>
                <p:oleObj name="Acrobat Document" r:id="rId4" imgW="6034918" imgH="466344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096963"/>
                        <a:ext cx="7099827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C6E95C9-8408-49D0-9EF2-85EE3F17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u="sng" dirty="0"/>
              <a:t>UST Cleanup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0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EBD506-E014-46CB-B62D-E6159DF76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450" y="1616119"/>
            <a:ext cx="7445100" cy="4256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8D2A71-395E-46FB-B2A4-5ACAB70D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u="sng" dirty="0"/>
              <a:t>UST Cleanup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2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D7DF7F-580C-419D-B22B-A2A0EC3C8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00" y="1289800"/>
            <a:ext cx="7534800" cy="4278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86BB25-962F-4E12-B992-EF611EC4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u="sng" dirty="0"/>
              <a:t>UST Cleanup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5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5D372B-DE42-4024-A7D3-D1463ACF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25" y="1604919"/>
            <a:ext cx="7489950" cy="4278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6A26FD-E6B9-4068-88AA-E2CEE96E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u="sng" dirty="0"/>
              <a:t>UST Cleanup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7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048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/>
              <a:t>USTCF Highlights</a:t>
            </a:r>
          </a:p>
          <a:p>
            <a:pPr lvl="1"/>
            <a:r>
              <a:rPr lang="en-US" altLang="en-US" dirty="0"/>
              <a:t>Sunset date of 1/1/2026</a:t>
            </a:r>
          </a:p>
          <a:p>
            <a:pPr lvl="1"/>
            <a:r>
              <a:rPr lang="en-US" altLang="en-US" dirty="0"/>
              <a:t>Funded by petroleum storage fee of $0.02/gallon</a:t>
            </a:r>
          </a:p>
          <a:p>
            <a:pPr lvl="1"/>
            <a:r>
              <a:rPr lang="en-US" altLang="en-US" dirty="0"/>
              <a:t>Reimbursement limited to $1M per claim (applicable to </a:t>
            </a:r>
            <a:r>
              <a:rPr lang="en-US" altLang="en-US" b="1" dirty="0"/>
              <a:t>applications</a:t>
            </a:r>
            <a:r>
              <a:rPr lang="en-US" altLang="en-US" dirty="0"/>
              <a:t> submitted after 12/31/14– claims before that date continue to have $1.5 M cap)</a:t>
            </a:r>
          </a:p>
          <a:p>
            <a:pPr lvl="1"/>
            <a:r>
              <a:rPr lang="en-US" altLang="en-US" dirty="0"/>
              <a:t>FY21/22 - $400M authorized for reimbursement</a:t>
            </a: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400" u="sng" dirty="0"/>
              <a:t>UST Cleanup Fund</a:t>
            </a:r>
            <a:endParaRPr lang="en-US" altLang="en-US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10334</TotalTime>
  <Words>1063</Words>
  <Application>Microsoft Office PowerPoint</Application>
  <PresentationFormat>On-screen Show (4:3)</PresentationFormat>
  <Paragraphs>150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Acrobat Document</vt:lpstr>
      <vt:lpstr> Legislative Update 2022</vt:lpstr>
      <vt:lpstr>UST Funding Programs</vt:lpstr>
      <vt:lpstr>Funding Programs</vt:lpstr>
      <vt:lpstr>UST Cleanup Fund</vt:lpstr>
      <vt:lpstr>UST Cleanup Fund</vt:lpstr>
      <vt:lpstr>UST Cleanup Fund</vt:lpstr>
      <vt:lpstr>UST Cleanup Fund</vt:lpstr>
      <vt:lpstr>UST Cleanup Fund</vt:lpstr>
      <vt:lpstr>UST Cleanup Fund</vt:lpstr>
      <vt:lpstr>UST Cleanup Fund</vt:lpstr>
      <vt:lpstr>Future Status of USTCF</vt:lpstr>
      <vt:lpstr>Expedited Claim Account Program (ECAP)</vt:lpstr>
      <vt:lpstr>Expedited Claim Account Program</vt:lpstr>
      <vt:lpstr>Expedited Claim Account Program</vt:lpstr>
      <vt:lpstr>RUST</vt:lpstr>
      <vt:lpstr>Site Cleanup Subaccount Program (SCAP)</vt:lpstr>
      <vt:lpstr>Site Cleanup Subaccount Program (SCAP)</vt:lpstr>
      <vt:lpstr>Orphan Site Cleanup Fund</vt:lpstr>
      <vt:lpstr>School District Account</vt:lpstr>
      <vt:lpstr>Questions?</vt:lpstr>
    </vt:vector>
  </TitlesOfParts>
  <Company>Peters &amp; Varco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Issues in Eminent Domain</dc:title>
  <dc:creator>Suzanne Varco</dc:creator>
  <cp:lastModifiedBy>Suzanne Varco</cp:lastModifiedBy>
  <cp:revision>425</cp:revision>
  <cp:lastPrinted>2019-02-11T03:01:24Z</cp:lastPrinted>
  <dcterms:created xsi:type="dcterms:W3CDTF">2002-10-22T18:07:27Z</dcterms:created>
  <dcterms:modified xsi:type="dcterms:W3CDTF">2022-05-03T07:29:19Z</dcterms:modified>
</cp:coreProperties>
</file>